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60" r:id="rId2"/>
    <p:sldId id="262" r:id="rId3"/>
    <p:sldId id="328" r:id="rId4"/>
    <p:sldId id="266" r:id="rId5"/>
    <p:sldId id="320" r:id="rId6"/>
    <p:sldId id="324" r:id="rId7"/>
    <p:sldId id="325" r:id="rId8"/>
    <p:sldId id="327" r:id="rId9"/>
    <p:sldId id="334" r:id="rId10"/>
    <p:sldId id="329" r:id="rId11"/>
    <p:sldId id="331" r:id="rId12"/>
    <p:sldId id="335" r:id="rId13"/>
    <p:sldId id="333" r:id="rId14"/>
  </p:sldIdLst>
  <p:sldSz cx="9144000" cy="6858000" type="screen4x3"/>
  <p:notesSz cx="6797675" cy="1007745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sz="2400" u="sng" kern="1200">
        <a:solidFill>
          <a:schemeClr val="tx1"/>
        </a:solidFill>
        <a:latin typeface="HelveticaNeue-Thin" pitchFamily="34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sz="2400" u="sng" kern="1200">
        <a:solidFill>
          <a:schemeClr val="tx1"/>
        </a:solidFill>
        <a:latin typeface="HelveticaNeue-Thin" pitchFamily="34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sz="2400" u="sng" kern="1200">
        <a:solidFill>
          <a:schemeClr val="tx1"/>
        </a:solidFill>
        <a:latin typeface="HelveticaNeue-Thin" pitchFamily="34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sz="2400" u="sng" kern="1200">
        <a:solidFill>
          <a:schemeClr val="tx1"/>
        </a:solidFill>
        <a:latin typeface="HelveticaNeue-Thin" pitchFamily="34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sz="2400" u="sng" kern="1200">
        <a:solidFill>
          <a:schemeClr val="tx1"/>
        </a:solidFill>
        <a:latin typeface="HelveticaNeue-Thin" pitchFamily="34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2400" u="sng" kern="1200">
        <a:solidFill>
          <a:schemeClr val="tx1"/>
        </a:solidFill>
        <a:latin typeface="HelveticaNeue-Thin" pitchFamily="34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sz="2400" u="sng" kern="1200">
        <a:solidFill>
          <a:schemeClr val="tx1"/>
        </a:solidFill>
        <a:latin typeface="HelveticaNeue-Thin" pitchFamily="34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sz="2400" u="sng" kern="1200">
        <a:solidFill>
          <a:schemeClr val="tx1"/>
        </a:solidFill>
        <a:latin typeface="HelveticaNeue-Thin" pitchFamily="34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sz="2400" u="sng" kern="1200">
        <a:solidFill>
          <a:schemeClr val="tx1"/>
        </a:solidFill>
        <a:latin typeface="HelveticaNeue-Thin" pitchFamily="34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FF9900"/>
    <a:srgbClr val="CC00CC"/>
    <a:srgbClr val="990099"/>
    <a:srgbClr val="CC00FF"/>
    <a:srgbClr val="5F5F5F"/>
    <a:srgbClr val="FFCC00"/>
    <a:srgbClr val="99CC00"/>
    <a:srgbClr val="DDDD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4481" autoAdjust="0"/>
    <p:restoredTop sz="98701" autoAdjust="0"/>
  </p:normalViewPr>
  <p:slideViewPr>
    <p:cSldViewPr>
      <p:cViewPr varScale="1">
        <p:scale>
          <a:sx n="100" d="100"/>
          <a:sy n="100" d="100"/>
        </p:scale>
        <p:origin x="-75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42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49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4213"/>
            <a:ext cx="2946400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49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574213"/>
            <a:ext cx="2946400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327CCCD-7995-44D6-8488-1EE297B475D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u="none">
                <a:solidFill>
                  <a:srgbClr val="FF9900"/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u="none">
                <a:solidFill>
                  <a:srgbClr val="FF9900"/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9475" y="755650"/>
            <a:ext cx="5040313" cy="37798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86313"/>
            <a:ext cx="4984750" cy="453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4213"/>
            <a:ext cx="2946400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u="none">
                <a:solidFill>
                  <a:srgbClr val="FF9900"/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574213"/>
            <a:ext cx="2946400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u="none">
                <a:solidFill>
                  <a:srgbClr val="FF9900"/>
                </a:solidFill>
              </a:defRPr>
            </a:lvl1pPr>
          </a:lstStyle>
          <a:p>
            <a:pPr>
              <a:defRPr/>
            </a:pPr>
            <a:fld id="{B6201AAD-A9AA-42CC-B0C3-61D7F1B7675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094DDE-FD28-44C0-9063-63DDD592B37D}" type="slidenum">
              <a:rPr lang="es-ES" smtClean="0"/>
              <a:pPr/>
              <a:t>1</a:t>
            </a:fld>
            <a:endParaRPr lang="es-ES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64EC3B8-65F9-4D2D-90C1-71208DFD7D57}" type="slidenum">
              <a:rPr lang="es-ES" smtClean="0"/>
              <a:pPr/>
              <a:t>2</a:t>
            </a:fld>
            <a:endParaRPr lang="es-ES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36DDE91-B086-4B90-AC92-9D9D26992B5E}" type="slidenum">
              <a:rPr lang="es-ES" smtClean="0"/>
              <a:pPr/>
              <a:t>4</a:t>
            </a:fld>
            <a:endParaRPr lang="es-E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2488" y="763588"/>
            <a:ext cx="5078412" cy="3808412"/>
          </a:xfrm>
          <a:solidFill>
            <a:srgbClr val="FFFFFF"/>
          </a:solidFill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800600"/>
            <a:ext cx="4953000" cy="4495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63DA20-1021-4D4A-82C9-F1D33053D02C}" type="slidenum">
              <a:rPr lang="es-ES" smtClean="0"/>
              <a:pPr/>
              <a:t>5</a:t>
            </a:fld>
            <a:endParaRPr lang="es-ES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2488" y="763588"/>
            <a:ext cx="5078412" cy="3808412"/>
          </a:xfrm>
          <a:solidFill>
            <a:srgbClr val="FFFFFF"/>
          </a:solidFill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800600"/>
            <a:ext cx="4953000" cy="4495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7E0BDDE-2A28-4610-9701-43C5C016514E}" type="slidenum">
              <a:rPr lang="es-ES" smtClean="0"/>
              <a:pPr/>
              <a:t>6</a:t>
            </a:fld>
            <a:endParaRPr lang="es-ES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2488" y="763588"/>
            <a:ext cx="5078412" cy="3808412"/>
          </a:xfrm>
          <a:solidFill>
            <a:srgbClr val="FFFFFF"/>
          </a:solidFill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800600"/>
            <a:ext cx="4953000" cy="4495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Centro Navarro de Autoaprendizaje de Idiomas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02FD8-785A-4CEB-9332-188181D86BE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Centro Navarro de Autoaprendizaje de Idiomas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4193FD-5D01-49A5-99B5-4638053B8DF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540500" y="304800"/>
            <a:ext cx="1951038" cy="55626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85800" y="304800"/>
            <a:ext cx="5702300" cy="55626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Centro Navarro de Autoaprendizaje de Idiomas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CCB323-B5E3-43FC-B757-77BFC6CA730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Centro Navarro de Autoaprendizaje de Idiomas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474F4F-808D-4D7A-9238-C56619283A1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Centro Navarro de Autoaprendizaje de Idiomas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896DF9-5797-4D6B-8E95-C9804446ACB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38100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00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Centro Navarro de Autoaprendizaje de Idiomas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D38FF1-8C7D-40E5-8DC5-764F4957EA5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Centro Navarro de Autoaprendizaje de Idiomas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E5E859-5902-4A8C-A914-31A65895381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Centro Navarro de Autoaprendizaje de Idiomas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F4E26-C70C-4706-85C9-D776DF00FBF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Centro Navarro de Autoaprendizaje de Idiomas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AA37E5-F9AF-4B3F-A81A-E56B2FC5A4C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Centro Navarro de Autoaprendizaje de Idiomas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9194C3-CA33-4874-B434-B1B4E9FDBA6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Centro Navarro de Autoaprendizaje de Idiomas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B35616-5BD2-4D0B-916B-0733D9B6155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6" descr="C:\Documents and Settings\joq\Mis documentos\arbeit\webcnai2008\bola_hell.gif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818188" y="1420813"/>
            <a:ext cx="3325812" cy="421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19138" y="304800"/>
            <a:ext cx="7772400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patrón</a:t>
            </a: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00200"/>
            <a:ext cx="77724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5800" y="6248400"/>
            <a:ext cx="533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600" u="none"/>
            </a:lvl1pPr>
          </a:lstStyle>
          <a:p>
            <a:pPr>
              <a:defRPr/>
            </a:pPr>
            <a:r>
              <a:rPr lang="es-ES"/>
              <a:t>Centro Navarro de Autoaprendizaje de Idiomas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u="none">
                <a:latin typeface="Times New Roman" pitchFamily="18" charset="0"/>
              </a:defRPr>
            </a:lvl1pPr>
          </a:lstStyle>
          <a:p>
            <a:pPr>
              <a:defRPr/>
            </a:pPr>
            <a:fld id="{165BCCE7-A819-4A09-8137-5BA6AAF06AC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pic>
        <p:nvPicPr>
          <p:cNvPr id="4103" name="Picture 7" descr="C:\Documents and Settings\joq\Escritorio\logo_CNAI_encabezado.gif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162800" y="6172200"/>
            <a:ext cx="1303338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685800" y="6172200"/>
            <a:ext cx="77724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endParaRPr lang="es-ES"/>
          </a:p>
        </p:txBody>
      </p:sp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609600" y="6172200"/>
            <a:ext cx="77724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endParaRPr lang="es-ES"/>
          </a:p>
        </p:txBody>
      </p:sp>
      <p:sp>
        <p:nvSpPr>
          <p:cNvPr id="1034" name="Line 10"/>
          <p:cNvSpPr>
            <a:spLocks noChangeShapeType="1"/>
          </p:cNvSpPr>
          <p:nvPr/>
        </p:nvSpPr>
        <p:spPr bwMode="auto">
          <a:xfrm flipV="1">
            <a:off x="685800" y="1066800"/>
            <a:ext cx="784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1041" name="Line 17"/>
          <p:cNvSpPr>
            <a:spLocks noChangeShapeType="1"/>
          </p:cNvSpPr>
          <p:nvPr/>
        </p:nvSpPr>
        <p:spPr bwMode="auto">
          <a:xfrm flipV="1">
            <a:off x="685800" y="6096000"/>
            <a:ext cx="784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 thruBlk="1"/>
  </p:transition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99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9900"/>
          </a:solidFill>
          <a:latin typeface="HelveticaNeue-Thin" pitchFamily="34" charset="0"/>
          <a:cs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9900"/>
          </a:solidFill>
          <a:latin typeface="HelveticaNeue-Thin" pitchFamily="34" charset="0"/>
          <a:cs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9900"/>
          </a:solidFill>
          <a:latin typeface="HelveticaNeue-Thin" pitchFamily="34" charset="0"/>
          <a:cs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9900"/>
          </a:solidFill>
          <a:latin typeface="HelveticaNeue-Thin" pitchFamily="34" charset="0"/>
          <a:cs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rgbClr val="FF9900"/>
          </a:solidFill>
          <a:latin typeface="HelveticaNeue-Thin" pitchFamily="34" charset="0"/>
          <a:cs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rgbClr val="FF9900"/>
          </a:solidFill>
          <a:latin typeface="HelveticaNeue-Thin" pitchFamily="34" charset="0"/>
          <a:cs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rgbClr val="FF9900"/>
          </a:solidFill>
          <a:latin typeface="HelveticaNeue-Thin" pitchFamily="34" charset="0"/>
          <a:cs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rgbClr val="FF9900"/>
          </a:solidFill>
          <a:latin typeface="HelveticaNeue-Thin" pitchFamily="34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e_Microsoft_Office_Word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e_Microsoft_Office_Word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e_Microsoft_Office_Word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3 Marcador de pie de página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s-ES" smtClean="0"/>
              <a:t>Centro Navarro de Autoaprendizaje de Idiomas</a:t>
            </a:r>
          </a:p>
        </p:txBody>
      </p:sp>
      <p:pic>
        <p:nvPicPr>
          <p:cNvPr id="5123" name="Picture 4" descr="C:\Documents and Settings\joq\Mis documentos\arbeit\webcnai2008\bola2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18188" y="1420813"/>
            <a:ext cx="3325812" cy="421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76263" y="304800"/>
            <a:ext cx="8110537" cy="719138"/>
          </a:xfrm>
        </p:spPr>
        <p:txBody>
          <a:bodyPr/>
          <a:lstStyle/>
          <a:p>
            <a:pPr eaLnBrk="1" hangingPunct="1"/>
            <a:r>
              <a:rPr lang="es-ES_tradnl" sz="2800" smtClean="0">
                <a:latin typeface="HelveticaNeue-Light" pitchFamily="34" charset="0"/>
              </a:rPr>
              <a:t>Centro Navarro de Autoaprendizaje de Idiomas</a:t>
            </a:r>
            <a:endParaRPr lang="es-ES" sz="2800" smtClean="0">
              <a:latin typeface="HelveticaNeue-Light" pitchFamily="34" charset="0"/>
            </a:endParaRPr>
          </a:p>
        </p:txBody>
      </p:sp>
      <p:sp>
        <p:nvSpPr>
          <p:cNvPr id="3077" name="Text Box 6"/>
          <p:cNvSpPr txBox="1">
            <a:spLocks noChangeArrowheads="1"/>
          </p:cNvSpPr>
          <p:nvPr/>
        </p:nvSpPr>
        <p:spPr bwMode="auto">
          <a:xfrm>
            <a:off x="642938" y="2571750"/>
            <a:ext cx="5943600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lvl="1">
              <a:defRPr/>
            </a:pPr>
            <a:endParaRPr lang="es-ES_tradnl" sz="2000" u="none" dirty="0">
              <a:solidFill>
                <a:srgbClr val="FF9900"/>
              </a:solidFill>
              <a:latin typeface="+mn-lt"/>
            </a:endParaRPr>
          </a:p>
        </p:txBody>
      </p:sp>
      <p:sp>
        <p:nvSpPr>
          <p:cNvPr id="8" name="6 Rectángulo"/>
          <p:cNvSpPr>
            <a:spLocks noChangeArrowheads="1"/>
          </p:cNvSpPr>
          <p:nvPr/>
        </p:nvSpPr>
        <p:spPr bwMode="auto">
          <a:xfrm>
            <a:off x="611188" y="1844675"/>
            <a:ext cx="78486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360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Teaching Spanish as </a:t>
            </a:r>
          </a:p>
          <a:p>
            <a:pPr>
              <a:defRPr/>
            </a:pPr>
            <a:r>
              <a:rPr lang="en-US" sz="360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</a:t>
            </a:r>
            <a:r>
              <a:rPr lang="en-US" sz="3600" u="none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nd</a:t>
            </a:r>
            <a:r>
              <a:rPr lang="en-US" sz="360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language </a:t>
            </a:r>
          </a:p>
          <a:p>
            <a:pPr>
              <a:defRPr/>
            </a:pPr>
            <a:r>
              <a:rPr lang="en-US" sz="360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 immigrant adults in Navarre</a:t>
            </a:r>
            <a:br>
              <a:rPr lang="en-US" sz="360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en-US" sz="4000" u="none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defRPr/>
            </a:pPr>
            <a:r>
              <a:rPr lang="en-US" sz="400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en-US" sz="400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400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State of the art</a:t>
            </a:r>
            <a:endParaRPr lang="en-US" sz="3600" u="none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Teacher profile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IE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Primary teacher</a:t>
            </a:r>
          </a:p>
          <a:p>
            <a:pPr>
              <a:defRPr/>
            </a:pPr>
            <a:r>
              <a:rPr lang="en-IE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Non specifically prepared to teach ELE</a:t>
            </a:r>
          </a:p>
          <a:p>
            <a:pPr>
              <a:defRPr/>
            </a:pPr>
            <a:r>
              <a:rPr lang="en-IE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Some volunteer</a:t>
            </a:r>
          </a:p>
          <a:p>
            <a:pPr>
              <a:defRPr/>
            </a:pPr>
            <a:r>
              <a:rPr lang="en-IE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Come from other teaching areas ( technical, geography, history)</a:t>
            </a:r>
          </a:p>
          <a:p>
            <a:pPr>
              <a:defRPr/>
            </a:pPr>
            <a:r>
              <a:rPr lang="en-IE" sz="28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Multiculturality</a:t>
            </a:r>
            <a:r>
              <a:rPr lang="en-IE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is a must </a:t>
            </a:r>
          </a:p>
          <a:p>
            <a:pPr>
              <a:buFontTx/>
              <a:buNone/>
              <a:defRPr/>
            </a:pPr>
            <a:endParaRPr lang="es-ES" sz="28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z="2800" smtClean="0"/>
              <a:t>Data of Adult Education: Spanish</a:t>
            </a:r>
          </a:p>
        </p:txBody>
      </p:sp>
      <p:sp>
        <p:nvSpPr>
          <p:cNvPr id="2052" name="3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mtClean="0"/>
              <a:t> </a:t>
            </a:r>
          </a:p>
        </p:txBody>
      </p:sp>
      <p:graphicFrame>
        <p:nvGraphicFramePr>
          <p:cNvPr id="2050" name="Object 4"/>
          <p:cNvGraphicFramePr>
            <a:graphicFrameLocks noChangeAspect="1"/>
          </p:cNvGraphicFramePr>
          <p:nvPr/>
        </p:nvGraphicFramePr>
        <p:xfrm>
          <a:off x="684213" y="1196975"/>
          <a:ext cx="7920037" cy="5251450"/>
        </p:xfrm>
        <a:graphic>
          <a:graphicData uri="http://schemas.openxmlformats.org/presentationml/2006/ole">
            <p:oleObj spid="_x0000_s2050" name="Documento" r:id="rId3" imgW="5707507" imgH="6114617" progId="Word.Document.12">
              <p:embed/>
            </p:oleObj>
          </a:graphicData>
        </a:graphic>
      </p:graphicFrame>
    </p:spTree>
  </p:cSld>
  <p:clrMapOvr>
    <a:masterClrMapping/>
  </p:clrMapOvr>
  <p:transition spd="slow"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Student Developement </a:t>
            </a:r>
          </a:p>
        </p:txBody>
      </p:sp>
      <p:sp>
        <p:nvSpPr>
          <p:cNvPr id="3076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mtClean="0"/>
              <a:t> </a:t>
            </a:r>
          </a:p>
        </p:txBody>
      </p:sp>
      <p:sp>
        <p:nvSpPr>
          <p:cNvPr id="3077" name="3 Marcador de pie de página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s-ES" smtClean="0"/>
              <a:t>Centro Navarro de Autoaprendizaje de Idiomas</a:t>
            </a:r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84213" y="1720850"/>
          <a:ext cx="7920037" cy="4084638"/>
        </p:xfrm>
        <a:graphic>
          <a:graphicData uri="http://schemas.openxmlformats.org/presentationml/2006/ole">
            <p:oleObj spid="_x0000_s3074" name="Documento" r:id="rId3" imgW="5483056" imgH="3415719" progId="Word.Document.12">
              <p:embed/>
            </p:oleObj>
          </a:graphicData>
        </a:graphic>
      </p:graphicFrame>
    </p:spTree>
  </p:cSld>
  <p:clrMapOvr>
    <a:masterClrMapping/>
  </p:clrMapOvr>
  <p:transition spd="slow"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z="2800" smtClean="0"/>
              <a:t>Process of integration into an ELE learning: Programme of Linguistic Immersion ( PIL)  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600" dirty="0" smtClean="0"/>
              <a:t>Addressed to secondary students who have late joined the educative system and don’t know the language.</a:t>
            </a:r>
          </a:p>
          <a:p>
            <a:r>
              <a:rPr lang="en-IE" sz="1600" dirty="0" smtClean="0"/>
              <a:t>Once the student enrols the secondary centre, the teacher (or </a:t>
            </a:r>
            <a:r>
              <a:rPr lang="en-IE" sz="1600" dirty="0" err="1" smtClean="0"/>
              <a:t>counselor</a:t>
            </a:r>
            <a:r>
              <a:rPr lang="en-IE" sz="1600" dirty="0" smtClean="0"/>
              <a:t>) will carry out an initial assessment.</a:t>
            </a:r>
          </a:p>
          <a:p>
            <a:r>
              <a:rPr lang="en-IE" sz="1600" dirty="0" smtClean="0"/>
              <a:t>If after the assessment the school sees that the student needs to enter the programme, they contact the </a:t>
            </a:r>
            <a:r>
              <a:rPr lang="en-IE" sz="1600" dirty="0" err="1" smtClean="0"/>
              <a:t>Multiculturality</a:t>
            </a:r>
            <a:r>
              <a:rPr lang="en-IE" sz="1600" dirty="0" smtClean="0"/>
              <a:t> Section and once they agree, the student will start the programme.</a:t>
            </a:r>
          </a:p>
          <a:p>
            <a:r>
              <a:rPr lang="en-IE" sz="1600" dirty="0" smtClean="0"/>
              <a:t>The programme includes a 17 hour weekly support, divided in 3 sessions a week. during 4 months which can be renew once if the need stays on. </a:t>
            </a:r>
          </a:p>
          <a:p>
            <a:r>
              <a:rPr lang="en-IE" sz="1600" dirty="0" smtClean="0"/>
              <a:t>Know and get used to the elementary graphs and sounds ( vowels; c / </a:t>
            </a:r>
            <a:r>
              <a:rPr lang="en-IE" sz="1600" dirty="0" err="1" smtClean="0"/>
              <a:t>qu</a:t>
            </a:r>
            <a:r>
              <a:rPr lang="en-IE" sz="1600" dirty="0" smtClean="0"/>
              <a:t>, g / j / </a:t>
            </a:r>
            <a:r>
              <a:rPr lang="en-IE" sz="1600" dirty="0" err="1" smtClean="0"/>
              <a:t>gu</a:t>
            </a:r>
            <a:r>
              <a:rPr lang="en-IE" sz="1600" dirty="0" smtClean="0"/>
              <a:t>, h, r / </a:t>
            </a:r>
            <a:r>
              <a:rPr lang="en-IE" sz="1600" dirty="0" err="1" smtClean="0"/>
              <a:t>rr</a:t>
            </a:r>
            <a:r>
              <a:rPr lang="en-IE" sz="1600" dirty="0" smtClean="0"/>
              <a:t>, etc.).</a:t>
            </a:r>
          </a:p>
          <a:p>
            <a:r>
              <a:rPr lang="en-IE" sz="1600" dirty="0" smtClean="0"/>
              <a:t>Start reading and writing the most usual and useful words , and brief texts.</a:t>
            </a:r>
            <a:endParaRPr lang="en-IE" sz="1600" dirty="0" smtClean="0"/>
          </a:p>
        </p:txBody>
      </p:sp>
    </p:spTree>
  </p:cSld>
  <p:clrMapOvr>
    <a:masterClrMapping/>
  </p:clrMapOvr>
  <p:transition spd="slow"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Marcador de pie de página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s-ES" smtClean="0"/>
              <a:t>Centro Navarro de Autoaprendizaje de Idiomas</a:t>
            </a:r>
          </a:p>
        </p:txBody>
      </p:sp>
      <p:sp>
        <p:nvSpPr>
          <p:cNvPr id="6147" name="Rectangle 5"/>
          <p:cNvSpPr>
            <a:spLocks noChangeArrowheads="1"/>
          </p:cNvSpPr>
          <p:nvPr/>
        </p:nvSpPr>
        <p:spPr bwMode="auto">
          <a:xfrm>
            <a:off x="609600" y="304800"/>
            <a:ext cx="5105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3600" u="none">
                <a:solidFill>
                  <a:srgbClr val="FF9900"/>
                </a:solidFill>
              </a:rPr>
              <a:t>Background</a:t>
            </a:r>
            <a:endParaRPr lang="es-ES" sz="3600" u="none">
              <a:solidFill>
                <a:srgbClr val="FF9900"/>
              </a:solidFill>
            </a:endParaRPr>
          </a:p>
        </p:txBody>
      </p:sp>
      <p:sp>
        <p:nvSpPr>
          <p:cNvPr id="5" name="5 Rectángulo"/>
          <p:cNvSpPr>
            <a:spLocks noChangeArrowheads="1"/>
          </p:cNvSpPr>
          <p:nvPr/>
        </p:nvSpPr>
        <p:spPr bwMode="auto">
          <a:xfrm>
            <a:off x="468313" y="1628775"/>
            <a:ext cx="8064500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GB" sz="200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Formal and non formal education</a:t>
            </a:r>
            <a:r>
              <a:rPr lang="en-US" sz="200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200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en-GB" sz="200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GB" sz="200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Addressed to people over 18</a:t>
            </a:r>
            <a:br>
              <a:rPr lang="en-GB" sz="200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GB" sz="200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Education law  supports adult education</a:t>
            </a:r>
            <a:br>
              <a:rPr lang="en-GB" sz="200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GB" sz="200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Aims at providing knowledge and  skills for the personal and professional life</a:t>
            </a:r>
            <a:br>
              <a:rPr lang="en-GB" sz="200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GB" sz="200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Intend to avoid situations of risk ( social exclusion,…)</a:t>
            </a:r>
            <a:br>
              <a:rPr lang="en-GB" sz="200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es-ES" sz="2000" u="none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Legal Background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  <a:defRPr/>
            </a:pPr>
            <a:r>
              <a:rPr lang="en-GB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</a:t>
            </a:r>
            <a:r>
              <a:rPr lang="es-E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Ley Orgánica 2/2006, de 3 de mayo, de Educación : El alumnado que se incorpore tardíamente al sistema educativo por proceder de otros países o por cualquier otro motivo y que requiera una atención diferente a la ordinaria </a:t>
            </a:r>
          </a:p>
          <a:p>
            <a:pPr>
              <a:buFontTx/>
              <a:buNone/>
              <a:defRPr/>
            </a:pPr>
            <a:endParaRPr lang="en-GB" sz="18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FontTx/>
              <a:buChar char="-"/>
              <a:defRPr/>
            </a:pPr>
            <a:r>
              <a:rPr lang="en-GB" sz="18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Ley</a:t>
            </a:r>
            <a:r>
              <a:rPr lang="en-GB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de </a:t>
            </a:r>
            <a:r>
              <a:rPr lang="en-GB" sz="18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extranjería</a:t>
            </a:r>
            <a:r>
              <a:rPr lang="en-GB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: Guarantees education for “Regular (Legal)” immigrants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lang="en-GB" sz="18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FontTx/>
              <a:buChar char="-"/>
              <a:defRPr/>
            </a:pPr>
            <a:r>
              <a:rPr lang="en-GB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</a:t>
            </a:r>
            <a:r>
              <a:rPr lang="es-ES" sz="18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ítulo</a:t>
            </a:r>
            <a:r>
              <a:rPr lang="es-E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III de la Ley Orgánica de Ordenación General del Sistema Educativo de 1990 (LOGSE) </a:t>
            </a:r>
          </a:p>
          <a:p>
            <a:pPr>
              <a:buFontTx/>
              <a:buNone/>
              <a:defRPr/>
            </a:pPr>
            <a:r>
              <a:rPr lang="es-E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- </a:t>
            </a:r>
            <a:r>
              <a:rPr lang="es-ES" sz="18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Chapter</a:t>
            </a:r>
            <a:r>
              <a:rPr lang="es-E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XII “Libro Blanco de Educación de Adultos “</a:t>
            </a:r>
          </a:p>
        </p:txBody>
      </p:sp>
    </p:spTree>
  </p:cSld>
  <p:clrMapOvr>
    <a:masterClrMapping/>
  </p:clrMapOvr>
  <p:transition spd="slow"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1 Marcador de pie de página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s-ES" smtClean="0"/>
              <a:t>Centro Navarro de Autoaprendizaje de Idiomas</a:t>
            </a:r>
          </a:p>
        </p:txBody>
      </p:sp>
      <p:sp>
        <p:nvSpPr>
          <p:cNvPr id="8195" name="AutoShape 2"/>
          <p:cNvSpPr>
            <a:spLocks noChangeArrowheads="1"/>
          </p:cNvSpPr>
          <p:nvPr/>
        </p:nvSpPr>
        <p:spPr bwMode="auto">
          <a:xfrm>
            <a:off x="381000" y="234950"/>
            <a:ext cx="8229600" cy="584200"/>
          </a:xfrm>
          <a:prstGeom prst="roundRect">
            <a:avLst>
              <a:gd name="adj" fmla="val 6699"/>
            </a:avLst>
          </a:prstGeom>
          <a:noFill/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3100" u="none">
                <a:solidFill>
                  <a:srgbClr val="FF9900"/>
                </a:solidFill>
              </a:rPr>
              <a:t>Profile of the immigrant in Spain </a:t>
            </a:r>
            <a:endParaRPr lang="es-ES" sz="3100" u="none">
              <a:solidFill>
                <a:srgbClr val="FF9900"/>
              </a:solidFill>
            </a:endParaRPr>
          </a:p>
        </p:txBody>
      </p:sp>
      <p:sp>
        <p:nvSpPr>
          <p:cNvPr id="8196" name="Rectangle 6"/>
          <p:cNvSpPr>
            <a:spLocks noChangeArrowheads="1"/>
          </p:cNvSpPr>
          <p:nvPr/>
        </p:nvSpPr>
        <p:spPr bwMode="auto"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s-ES" sz="4400" u="none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6" name="5 Rectángulo"/>
          <p:cNvSpPr>
            <a:spLocks noChangeArrowheads="1"/>
          </p:cNvSpPr>
          <p:nvPr/>
        </p:nvSpPr>
        <p:spPr bwMode="auto">
          <a:xfrm>
            <a:off x="755650" y="1125538"/>
            <a:ext cx="7848600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  <a:defRPr/>
            </a:pPr>
            <a:r>
              <a:rPr lang="en-GB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Men (55%) </a:t>
            </a:r>
            <a:br>
              <a:rPr lang="en-GB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GB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- Between 25 and 44 </a:t>
            </a:r>
            <a:br>
              <a:rPr lang="en-GB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GB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- Single ( or has come alone)</a:t>
            </a:r>
            <a:br>
              <a:rPr lang="en-GB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GB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- Construction worker </a:t>
            </a:r>
          </a:p>
          <a:p>
            <a:pPr>
              <a:buFontTx/>
              <a:buChar char="-"/>
              <a:defRPr/>
            </a:pPr>
            <a:r>
              <a:rPr lang="en-GB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Due to the great mobility among the immigrants, the   </a:t>
            </a:r>
          </a:p>
          <a:p>
            <a:pPr>
              <a:defRPr/>
            </a:pPr>
            <a:r>
              <a:rPr lang="en-GB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 rate of drops out is rather high. </a:t>
            </a:r>
          </a:p>
          <a:p>
            <a:pPr>
              <a:buFontTx/>
              <a:buChar char="-"/>
              <a:defRPr/>
            </a:pPr>
            <a:r>
              <a:rPr lang="en-GB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2 different profiles:</a:t>
            </a:r>
          </a:p>
          <a:p>
            <a:pPr lvl="1">
              <a:buFontTx/>
              <a:buChar char="-"/>
              <a:defRPr/>
            </a:pPr>
            <a:r>
              <a:rPr lang="en-GB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Educated ( 29 % with higher studies)</a:t>
            </a:r>
          </a:p>
          <a:p>
            <a:pPr lvl="1">
              <a:buFontTx/>
              <a:buChar char="-"/>
              <a:defRPr/>
            </a:pPr>
            <a:r>
              <a:rPr lang="en-GB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Non educated</a:t>
            </a:r>
          </a:p>
          <a:p>
            <a:pPr>
              <a:defRPr/>
            </a:pPr>
            <a:r>
              <a:rPr lang="en-GB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-Different levels of knowledge of the language</a:t>
            </a:r>
          </a:p>
          <a:p>
            <a:pPr>
              <a:buFontTx/>
              <a:buChar char="-"/>
              <a:defRPr/>
            </a:pPr>
            <a:r>
              <a:rPr lang="en-GB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Methodologically these courses are focused on the communicative skills which can help them in their daily life.</a:t>
            </a:r>
          </a:p>
          <a:p>
            <a:pPr>
              <a:defRPr/>
            </a:pPr>
            <a:r>
              <a:rPr lang="en-GB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  </a:t>
            </a:r>
          </a:p>
          <a:p>
            <a:pPr>
              <a:buFontTx/>
              <a:buChar char="-"/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/>
            </a:r>
            <a:br>
              <a:rPr lang="en-GB" dirty="0"/>
            </a:br>
            <a:endParaRPr lang="es-ES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Marcador de pie de página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s-ES" smtClean="0"/>
              <a:t>Centro Navarro de Autoaprendizaje de Idiomas</a:t>
            </a:r>
          </a:p>
        </p:txBody>
      </p:sp>
      <p:sp>
        <p:nvSpPr>
          <p:cNvPr id="9219" name="AutoShape 2"/>
          <p:cNvSpPr>
            <a:spLocks noChangeArrowheads="1"/>
          </p:cNvSpPr>
          <p:nvPr/>
        </p:nvSpPr>
        <p:spPr bwMode="auto">
          <a:xfrm>
            <a:off x="381000" y="234950"/>
            <a:ext cx="8229600" cy="584200"/>
          </a:xfrm>
          <a:prstGeom prst="roundRect">
            <a:avLst>
              <a:gd name="adj" fmla="val 6699"/>
            </a:avLst>
          </a:prstGeom>
          <a:noFill/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3100" u="none">
                <a:solidFill>
                  <a:srgbClr val="FF9900"/>
                </a:solidFill>
              </a:rPr>
              <a:t>Reasons for coming to Spain</a:t>
            </a:r>
            <a:endParaRPr lang="es-ES" sz="3100" u="none">
              <a:solidFill>
                <a:srgbClr val="FF9900"/>
              </a:solidFill>
            </a:endParaRPr>
          </a:p>
        </p:txBody>
      </p:sp>
      <p:sp>
        <p:nvSpPr>
          <p:cNvPr id="9220" name="Rectangle 6"/>
          <p:cNvSpPr>
            <a:spLocks noChangeArrowheads="1"/>
          </p:cNvSpPr>
          <p:nvPr/>
        </p:nvSpPr>
        <p:spPr bwMode="auto"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s-ES" sz="4400" u="none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9221" name="5 Rectángulo"/>
          <p:cNvSpPr>
            <a:spLocks noChangeArrowheads="1"/>
          </p:cNvSpPr>
          <p:nvPr/>
        </p:nvSpPr>
        <p:spPr bwMode="auto">
          <a:xfrm>
            <a:off x="684213" y="1225550"/>
            <a:ext cx="79200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468313" y="1773238"/>
            <a:ext cx="8064500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-"/>
              <a:defRPr/>
            </a:pPr>
            <a:r>
              <a:rPr lang="en-GB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To look for a job</a:t>
            </a:r>
          </a:p>
          <a:p>
            <a:pPr>
              <a:buFontTx/>
              <a:buChar char="-"/>
              <a:defRPr/>
            </a:pPr>
            <a:r>
              <a:rPr lang="en-GB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To get a better job</a:t>
            </a:r>
          </a:p>
          <a:p>
            <a:pPr>
              <a:buFontTx/>
              <a:buChar char="-"/>
              <a:defRPr/>
            </a:pPr>
            <a:r>
              <a:rPr lang="en-GB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Better social conditions </a:t>
            </a:r>
            <a:br>
              <a:rPr lang="en-GB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GB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- Political reasons</a:t>
            </a:r>
          </a:p>
          <a:p>
            <a:pPr>
              <a:buFontTx/>
              <a:buChar char="-"/>
              <a:defRPr/>
            </a:pPr>
            <a:r>
              <a:rPr lang="en-GB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Religious reasons</a:t>
            </a:r>
          </a:p>
          <a:p>
            <a:pPr>
              <a:buFontTx/>
              <a:buChar char="-"/>
              <a:defRPr/>
            </a:pPr>
            <a:r>
              <a:rPr lang="en-GB" i="1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 join the family</a:t>
            </a:r>
          </a:p>
          <a:p>
            <a:pPr>
              <a:buFontTx/>
              <a:buChar char="-"/>
              <a:defRPr/>
            </a:pPr>
            <a:r>
              <a:rPr lang="en-GB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Others (climate, education options…)</a:t>
            </a:r>
            <a:br>
              <a:rPr lang="en-GB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es-ES" u="none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1 Marcador de pie de página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s-ES" smtClean="0"/>
              <a:t>Centro Navarro de Autoaprendizaje de Idiomas</a:t>
            </a:r>
          </a:p>
        </p:txBody>
      </p:sp>
      <p:sp>
        <p:nvSpPr>
          <p:cNvPr id="10243" name="AutoShape 2"/>
          <p:cNvSpPr>
            <a:spLocks noChangeArrowheads="1"/>
          </p:cNvSpPr>
          <p:nvPr/>
        </p:nvSpPr>
        <p:spPr bwMode="auto">
          <a:xfrm>
            <a:off x="381000" y="234950"/>
            <a:ext cx="8229600" cy="592138"/>
          </a:xfrm>
          <a:prstGeom prst="roundRect">
            <a:avLst>
              <a:gd name="adj" fmla="val 6699"/>
            </a:avLst>
          </a:prstGeom>
          <a:noFill/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3100" u="none">
                <a:solidFill>
                  <a:srgbClr val="FF9900"/>
                </a:solidFill>
              </a:rPr>
              <a:t>Spanish adult Learner profile</a:t>
            </a:r>
            <a:endParaRPr lang="es-ES" sz="3100" u="none">
              <a:solidFill>
                <a:srgbClr val="FF9900"/>
              </a:solidFill>
            </a:endParaRPr>
          </a:p>
        </p:txBody>
      </p:sp>
      <p:sp>
        <p:nvSpPr>
          <p:cNvPr id="10244" name="Rectangle 6"/>
          <p:cNvSpPr>
            <a:spLocks noChangeArrowheads="1"/>
          </p:cNvSpPr>
          <p:nvPr/>
        </p:nvSpPr>
        <p:spPr bwMode="auto"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s-ES" sz="4400" u="none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0245" name="5 Rectángulo"/>
          <p:cNvSpPr>
            <a:spLocks noChangeArrowheads="1"/>
          </p:cNvSpPr>
          <p:nvPr/>
        </p:nvSpPr>
        <p:spPr bwMode="auto">
          <a:xfrm>
            <a:off x="684213" y="1225550"/>
            <a:ext cx="79200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539750" y="1628775"/>
            <a:ext cx="806450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-"/>
              <a:defRPr/>
            </a:pPr>
            <a:r>
              <a:rPr lang="en-GB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Need to work </a:t>
            </a:r>
            <a:br>
              <a:rPr lang="en-GB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GB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- Needs to get the Driving Licence </a:t>
            </a:r>
            <a:br>
              <a:rPr lang="en-GB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GB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- See it as a way of getting integrated in society </a:t>
            </a:r>
          </a:p>
          <a:p>
            <a:pPr>
              <a:buFontTx/>
              <a:buChar char="-"/>
              <a:defRPr/>
            </a:pPr>
            <a:r>
              <a:rPr lang="en-GB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Needs it for the day to day life ( read press, get certificates, grants, bank  statements….)</a:t>
            </a:r>
          </a:p>
          <a:p>
            <a:pPr>
              <a:buFontTx/>
              <a:buChar char="-"/>
              <a:defRPr/>
            </a:pPr>
            <a:r>
              <a:rPr lang="en-GB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 way to access formal education</a:t>
            </a:r>
          </a:p>
          <a:p>
            <a:pPr>
              <a:buFontTx/>
              <a:buChar char="-"/>
              <a:defRPr/>
            </a:pPr>
            <a:r>
              <a:rPr lang="es-ES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IE" u="none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Men ( 55%)</a:t>
            </a:r>
          </a:p>
          <a:p>
            <a:pPr>
              <a:buFontTx/>
              <a:buChar char="-"/>
              <a:defRPr/>
            </a:pPr>
            <a:r>
              <a:rPr lang="en-IE" u="none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70 % of immigrants taking a course</a:t>
            </a:r>
          </a:p>
          <a:p>
            <a:pPr>
              <a:buFontTx/>
              <a:buChar char="-"/>
              <a:defRPr/>
            </a:pPr>
            <a:r>
              <a:rPr lang="en-IE" u="none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Morocco, Algeria, Bulgaria, Senegal, Ukraine</a:t>
            </a:r>
          </a:p>
          <a:p>
            <a:pPr>
              <a:buFontTx/>
              <a:buChar char="-"/>
              <a:defRPr/>
            </a:pPr>
            <a:endParaRPr lang="es-ES" u="none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Objectives of the literacy courses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IE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Recognize the alphabet, both in capital and small letters and in different writing. They should be able to compare other alphabet systems.</a:t>
            </a:r>
          </a:p>
          <a:p>
            <a:pPr>
              <a:defRPr/>
            </a:pPr>
            <a:r>
              <a:rPr lang="en-IE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Recognize, reproduce and spell their own name and surname.</a:t>
            </a:r>
          </a:p>
          <a:p>
            <a:pPr>
              <a:defRPr/>
            </a:pPr>
            <a:r>
              <a:rPr lang="en-IE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Recognize and reproduce other personal data (address, nationality, date of birth, etc.) as a first contact with the writing.</a:t>
            </a:r>
          </a:p>
          <a:p>
            <a:pPr>
              <a:defRPr/>
            </a:pPr>
            <a:r>
              <a:rPr lang="en-IE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Discover, starting from the analysis of words already known, the mechanism of our alphabet: word / syllable / sound and correspondence to their own language transcription.</a:t>
            </a:r>
          </a:p>
          <a:p>
            <a:pPr>
              <a:defRPr/>
            </a:pPr>
            <a:r>
              <a:rPr lang="en-IE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Know and use the elementary rules of converting </a:t>
            </a:r>
            <a:r>
              <a:rPr lang="en-IE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written </a:t>
            </a:r>
            <a:r>
              <a:rPr lang="en-IE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symbols and sound (use of vowels:  c / </a:t>
            </a:r>
            <a:r>
              <a:rPr lang="en-IE" sz="18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qu</a:t>
            </a:r>
            <a:r>
              <a:rPr lang="en-IE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g / j / </a:t>
            </a:r>
            <a:r>
              <a:rPr lang="en-IE" sz="18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</a:t>
            </a:r>
            <a:r>
              <a:rPr lang="en-IE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h, r / </a:t>
            </a:r>
            <a:r>
              <a:rPr lang="en-IE" sz="18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rr</a:t>
            </a:r>
            <a:r>
              <a:rPr lang="en-IE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etc.).</a:t>
            </a:r>
          </a:p>
          <a:p>
            <a:pPr>
              <a:defRPr/>
            </a:pPr>
            <a:r>
              <a:rPr lang="en-IE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Start reading and writing the most useful and usual words and sentences , as well as short texts.</a:t>
            </a:r>
          </a:p>
          <a:p>
            <a:pPr>
              <a:defRPr/>
            </a:pPr>
            <a:endParaRPr lang="en-IE" sz="1800" dirty="0" smtClean="0"/>
          </a:p>
        </p:txBody>
      </p:sp>
    </p:spTree>
  </p:cSld>
  <p:clrMapOvr>
    <a:masterClrMapping/>
  </p:clrMapOvr>
  <p:transition spd="slow"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Institutions providing ELE2</a:t>
            </a:r>
          </a:p>
        </p:txBody>
      </p:sp>
      <p:sp>
        <p:nvSpPr>
          <p:cNvPr id="12291" name="3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mtClean="0"/>
              <a:t> 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684213" y="1484313"/>
            <a:ext cx="777240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n-IE" u="none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rPr>
              <a:t>Ministry of Education:</a:t>
            </a:r>
          </a:p>
          <a:p>
            <a:pPr marL="742950" lvl="1" indent="-285750" eaLnBrk="0" hangingPunct="0">
              <a:spcBef>
                <a:spcPct val="20000"/>
              </a:spcBef>
              <a:buFontTx/>
              <a:buChar char="–"/>
              <a:defRPr/>
            </a:pPr>
            <a:r>
              <a:rPr lang="en-IE" u="none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rPr>
              <a:t>Education Department: Public Adult Education Centres (EPA / CEA)</a:t>
            </a:r>
          </a:p>
          <a:p>
            <a:pPr marL="742950" lvl="1" indent="-285750" eaLnBrk="0" hangingPunct="0">
              <a:spcBef>
                <a:spcPct val="20000"/>
              </a:spcBef>
              <a:buFontTx/>
              <a:buChar char="–"/>
              <a:defRPr/>
            </a:pPr>
            <a:r>
              <a:rPr lang="en-IE" u="none" kern="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rPr>
              <a:t>Instituto</a:t>
            </a:r>
            <a:r>
              <a:rPr lang="en-IE" u="none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rPr>
              <a:t> Cervantes</a:t>
            </a:r>
          </a:p>
          <a:p>
            <a:pPr marL="742950" lvl="1" indent="-285750" eaLnBrk="0" hangingPunct="0">
              <a:spcBef>
                <a:spcPct val="20000"/>
              </a:spcBef>
              <a:buFontTx/>
              <a:buChar char="–"/>
              <a:defRPr/>
            </a:pPr>
            <a:r>
              <a:rPr lang="en-IE" u="none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rPr>
              <a:t>Local Authorities 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n-IE" u="none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rPr>
              <a:t>ONGs : Red Cross, </a:t>
            </a:r>
            <a:r>
              <a:rPr lang="en-IE" u="none" kern="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rPr>
              <a:t>Cáritas</a:t>
            </a:r>
            <a:r>
              <a:rPr lang="en-IE" u="none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rPr>
              <a:t>, ASTI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n-IE" u="none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rPr>
              <a:t>Trade Unions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n-IE" u="none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rPr>
              <a:t>Local associations:  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n-IE" u="none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rPr>
              <a:t>Religious centres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n-IE" u="none" kern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Private Language Schools</a:t>
            </a:r>
            <a:endParaRPr lang="en-IE" u="none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cs"/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endParaRPr lang="es-ES" u="none" kern="0" dirty="0">
              <a:latin typeface="+mn-lt"/>
              <a:cs typeface="+mn-cs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Centres of Education for Adults</a:t>
            </a:r>
          </a:p>
        </p:txBody>
      </p:sp>
      <p:sp>
        <p:nvSpPr>
          <p:cNvPr id="1028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mtClean="0"/>
              <a:t> </a:t>
            </a:r>
          </a:p>
        </p:txBody>
      </p:sp>
      <p:sp>
        <p:nvSpPr>
          <p:cNvPr id="1029" name="3 Marcador de pie de página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s-ES" smtClean="0"/>
              <a:t>Centro Navarro de Autoaprendizaje de Idiomas</a:t>
            </a: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684213" y="1412875"/>
          <a:ext cx="7920037" cy="4184650"/>
        </p:xfrm>
        <a:graphic>
          <a:graphicData uri="http://schemas.openxmlformats.org/presentationml/2006/ole">
            <p:oleObj spid="_x0000_s1026" name="Documento" r:id="rId3" imgW="5481979" imgH="3184952" progId="Word.Document.12">
              <p:embed/>
            </p:oleObj>
          </a:graphicData>
        </a:graphic>
      </p:graphicFrame>
    </p:spTree>
  </p:cSld>
  <p:clrMapOvr>
    <a:masterClrMapping/>
  </p:clrMapOvr>
  <p:transition spd="slow">
    <p:fade thruBlk="1"/>
  </p:transition>
</p:sld>
</file>

<file path=ppt/theme/theme1.xml><?xml version="1.0" encoding="utf-8"?>
<a:theme xmlns:a="http://schemas.openxmlformats.org/drawingml/2006/main" name="presentacion_cnai">
  <a:themeElements>
    <a:clrScheme name="presentacion_cnai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resentacion_cnai">
      <a:majorFont>
        <a:latin typeface="HelveticaNeue-Thin"/>
        <a:ea typeface=""/>
        <a:cs typeface="Times New Roman"/>
      </a:majorFont>
      <a:minorFont>
        <a:latin typeface="HelveticaNeue-Thi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24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elveticaNeue-Thin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24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elveticaNeue-Thin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presentacion_cnai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on_cnai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on_cnai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on_cnai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on_cnai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on_cnai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on_cnai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presentacion_cnai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C:\DOCUME~1\pedro\CONFIG~1\Temp\presentacion_cnai.pot</Template>
  <TotalTime>2555</TotalTime>
  <Words>593</Words>
  <Application>Microsoft Office PowerPoint</Application>
  <PresentationFormat>Presentación en pantalla (4:3)</PresentationFormat>
  <Paragraphs>88</Paragraphs>
  <Slides>13</Slides>
  <Notes>5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5" baseType="lpstr">
      <vt:lpstr>presentacion_cnai</vt:lpstr>
      <vt:lpstr>Documento</vt:lpstr>
      <vt:lpstr>Centro Navarro de Autoaprendizaje de Idiomas</vt:lpstr>
      <vt:lpstr>Diapositiva 2</vt:lpstr>
      <vt:lpstr>Legal Background</vt:lpstr>
      <vt:lpstr>Diapositiva 4</vt:lpstr>
      <vt:lpstr>Diapositiva 5</vt:lpstr>
      <vt:lpstr>Diapositiva 6</vt:lpstr>
      <vt:lpstr>Objectives of the literacy courses</vt:lpstr>
      <vt:lpstr>Institutions providing ELE2</vt:lpstr>
      <vt:lpstr>Centres of Education for Adults</vt:lpstr>
      <vt:lpstr>Teacher profile</vt:lpstr>
      <vt:lpstr>Data of Adult Education: Spanish</vt:lpstr>
      <vt:lpstr>Student Developement </vt:lpstr>
      <vt:lpstr>Process of integration into an ELE learning: Programme of Linguistic Immersion ( PIL)  </vt:lpstr>
    </vt:vector>
  </TitlesOfParts>
  <Company>cnai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Centro Navarro de Autoaprendizaje de Idiomas</dc:title>
  <dc:creator>Ana 2010</dc:creator>
  <cp:lastModifiedBy>ana</cp:lastModifiedBy>
  <cp:revision>119</cp:revision>
  <dcterms:created xsi:type="dcterms:W3CDTF">2008-10-24T07:10:24Z</dcterms:created>
  <dcterms:modified xsi:type="dcterms:W3CDTF">2010-10-14T07:27:31Z</dcterms:modified>
</cp:coreProperties>
</file>